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9"/>
  </p:notesMasterIdLst>
  <p:sldIdLst>
    <p:sldId id="831" r:id="rId5"/>
    <p:sldId id="836" r:id="rId6"/>
    <p:sldId id="837" r:id="rId7"/>
    <p:sldId id="873" r:id="rId8"/>
    <p:sldId id="877" r:id="rId9"/>
    <p:sldId id="875" r:id="rId10"/>
    <p:sldId id="887" r:id="rId11"/>
    <p:sldId id="878" r:id="rId12"/>
    <p:sldId id="876" r:id="rId13"/>
    <p:sldId id="890" r:id="rId14"/>
    <p:sldId id="884" r:id="rId15"/>
    <p:sldId id="886" r:id="rId16"/>
    <p:sldId id="889" r:id="rId17"/>
    <p:sldId id="885" r:id="rId18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31"/>
            <p14:sldId id="836"/>
            <p14:sldId id="837"/>
            <p14:sldId id="873"/>
            <p14:sldId id="877"/>
            <p14:sldId id="875"/>
            <p14:sldId id="887"/>
            <p14:sldId id="878"/>
            <p14:sldId id="876"/>
            <p14:sldId id="890"/>
            <p14:sldId id="884"/>
            <p14:sldId id="886"/>
            <p14:sldId id="889"/>
            <p14:sldId id="88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6FFCC"/>
    <a:srgbClr val="3DF5A2"/>
    <a:srgbClr val="0070C0"/>
    <a:srgbClr val="F26A0E"/>
    <a:srgbClr val="F1A00F"/>
    <a:srgbClr val="404040"/>
    <a:srgbClr val="1C1C1C"/>
    <a:srgbClr val="DEDEDE"/>
    <a:srgbClr val="00FFFF"/>
    <a:srgbClr val="00FF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09"/>
    <p:restoredTop sz="94063"/>
  </p:normalViewPr>
  <p:slideViewPr>
    <p:cSldViewPr snapToGrid="0">
      <p:cViewPr>
        <p:scale>
          <a:sx n="106" d="100"/>
          <a:sy n="106" d="100"/>
        </p:scale>
        <p:origin x="67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29/12/2022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=""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=""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=""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  <p:sp>
        <p:nvSpPr>
          <p:cNvPr id="7" name="Picture Placeholder 10">
            <a:extLst>
              <a:ext uri="{FF2B5EF4-FFF2-40B4-BE49-F238E27FC236}">
                <a16:creationId xmlns=""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=""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=""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=""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=""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=""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=""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=""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=""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=""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=""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=""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=""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=""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=""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=""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=""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=""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=""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=""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=""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=""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=""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=""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=""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=""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=""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26" name="Straight Connector 25">
            <a:extLst>
              <a:ext uri="{FF2B5EF4-FFF2-40B4-BE49-F238E27FC236}">
                <a16:creationId xmlns=""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=""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=""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=""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=""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=""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=""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=""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=""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=""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=""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=""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=""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=""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=""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=""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=""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=""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=""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=""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=""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=""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=""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=""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=""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=""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=""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=""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=""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=""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=""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=""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=""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=""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=""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=""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=""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=""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=""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=""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=""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=""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=""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=""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=""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=""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=""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=""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=""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=""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=""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=""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=""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=""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=""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=""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=""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=""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=""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=""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=""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=""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=""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=""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=""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=""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=""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=""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=""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=""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=""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=""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=""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=""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=""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=""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=""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=""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=""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=""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=""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=""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=""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=""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=""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=""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=""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=""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=""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=""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=""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=""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=""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=""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=""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=""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=""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=""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=""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=""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=""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=""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=""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=""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=""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=""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=""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=""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=""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=""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=""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=""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=""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=""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=""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=""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=""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=""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=""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=""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=""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=""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=""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=""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=""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=""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=""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=""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=""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/>
              <a:t>Click to add sub-header text</a:t>
            </a:r>
          </a:p>
          <a:p>
            <a:pPr lvl="0"/>
            <a:endParaRPr lang="en-GB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/>
          </a:p>
          <a:p>
            <a:pPr lvl="0"/>
            <a:endParaRPr lang="en-GB"/>
          </a:p>
          <a:p>
            <a:pPr lvl="0"/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799" y="2184921"/>
            <a:ext cx="5078664" cy="690253"/>
          </a:xfrm>
        </p:spPr>
        <p:txBody>
          <a:bodyPr/>
          <a:lstStyle/>
          <a:p>
            <a:r>
              <a:rPr lang="en-US" dirty="0"/>
              <a:t>Algorithms and tools for preserving privacy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40DFAF6-4E83-4424-8C2E-D2D55863F3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3833485"/>
            <a:ext cx="4353560" cy="454025"/>
          </a:xfrm>
        </p:spPr>
        <p:txBody>
          <a:bodyPr/>
          <a:lstStyle/>
          <a:p>
            <a:r>
              <a:rPr lang="en-GB" dirty="0" smtClean="0"/>
              <a:t>Julia Ive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7616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800" y="949579"/>
            <a:ext cx="4428958" cy="3453979"/>
          </a:xfrm>
        </p:spPr>
        <p:txBody>
          <a:bodyPr>
            <a:noAutofit/>
          </a:bodyPr>
          <a:lstStyle/>
          <a:p>
            <a:r>
              <a:rPr lang="en-US" sz="1600" dirty="0" smtClean="0">
                <a:solidFill>
                  <a:schemeClr val="accent1"/>
                </a:solidFill>
              </a:rPr>
              <a:t>C-</a:t>
            </a:r>
            <a:r>
              <a:rPr lang="en-US" sz="1600" dirty="0" err="1" smtClean="0">
                <a:solidFill>
                  <a:schemeClr val="accent1"/>
                </a:solidFill>
              </a:rPr>
              <a:t>sanitisation</a:t>
            </a:r>
            <a:r>
              <a:rPr lang="en-US" sz="1600" dirty="0" smtClean="0">
                <a:solidFill>
                  <a:schemeClr val="bg1"/>
                </a:solidFill>
              </a:rPr>
              <a:t> – </a:t>
            </a:r>
            <a:r>
              <a:rPr lang="en-US" sz="1600" dirty="0" smtClean="0">
                <a:solidFill>
                  <a:schemeClr val="bg1"/>
                </a:solidFill>
              </a:rPr>
              <a:t>obfuscation of </a:t>
            </a:r>
            <a:r>
              <a:rPr lang="en-US" sz="1600" dirty="0" smtClean="0">
                <a:solidFill>
                  <a:schemeClr val="bg1"/>
                </a:solidFill>
              </a:rPr>
              <a:t>identifiable </a:t>
            </a:r>
            <a:r>
              <a:rPr lang="en-US" sz="1600" dirty="0">
                <a:solidFill>
                  <a:schemeClr val="bg1"/>
                </a:solidFill>
              </a:rPr>
              <a:t>information </a:t>
            </a:r>
            <a:r>
              <a:rPr lang="en-US" sz="1600" dirty="0" smtClean="0">
                <a:solidFill>
                  <a:schemeClr val="bg1"/>
                </a:solidFill>
              </a:rPr>
              <a:t>by means </a:t>
            </a:r>
            <a:r>
              <a:rPr lang="en-US" sz="1600" dirty="0">
                <a:solidFill>
                  <a:schemeClr val="bg1"/>
                </a:solidFill>
              </a:rPr>
              <a:t>of semantic inference, i.e. </a:t>
            </a:r>
            <a:r>
              <a:rPr lang="en-US" sz="1600" dirty="0" smtClean="0">
                <a:solidFill>
                  <a:schemeClr val="bg1"/>
                </a:solidFill>
              </a:rPr>
              <a:t>replacement </a:t>
            </a:r>
            <a:r>
              <a:rPr lang="en-US" sz="1600" dirty="0">
                <a:solidFill>
                  <a:schemeClr val="bg1"/>
                </a:solidFill>
              </a:rPr>
              <a:t>with synonyms or </a:t>
            </a:r>
            <a:r>
              <a:rPr lang="en-US" sz="1600" dirty="0" smtClean="0">
                <a:solidFill>
                  <a:schemeClr val="bg1"/>
                </a:solidFill>
              </a:rPr>
              <a:t>homonyms</a:t>
            </a:r>
          </a:p>
          <a:p>
            <a:r>
              <a:rPr lang="en-US" sz="1600" dirty="0" smtClean="0">
                <a:solidFill>
                  <a:schemeClr val="accent1"/>
                </a:solidFill>
              </a:rPr>
              <a:t>K-anonymity</a:t>
            </a:r>
            <a:r>
              <a:rPr lang="en-US" sz="1600" dirty="0" smtClean="0">
                <a:solidFill>
                  <a:schemeClr val="bg1"/>
                </a:solidFill>
              </a:rPr>
              <a:t> – </a:t>
            </a:r>
            <a:r>
              <a:rPr lang="en-US" sz="1600" dirty="0"/>
              <a:t>property </a:t>
            </a:r>
            <a:r>
              <a:rPr lang="en-US" sz="1600" dirty="0" smtClean="0"/>
              <a:t>of the data so that an individual contained </a:t>
            </a:r>
            <a:r>
              <a:rPr lang="en-US" sz="1600" dirty="0"/>
              <a:t>in </a:t>
            </a:r>
            <a:r>
              <a:rPr lang="en-US" sz="1600" dirty="0" smtClean="0"/>
              <a:t>it can not </a:t>
            </a:r>
            <a:r>
              <a:rPr lang="en-US" sz="1600" dirty="0"/>
              <a:t>be distinguished from at least </a:t>
            </a:r>
            <a:r>
              <a:rPr lang="en-US" sz="1600" i="1" dirty="0" smtClean="0"/>
              <a:t>k-1</a:t>
            </a:r>
            <a:r>
              <a:rPr lang="en-US" sz="1600" dirty="0"/>
              <a:t> individuals whose information also </a:t>
            </a:r>
            <a:r>
              <a:rPr lang="en-US" sz="1600" dirty="0" smtClean="0"/>
              <a:t>appears </a:t>
            </a:r>
            <a:r>
              <a:rPr lang="en-US" sz="1600" dirty="0"/>
              <a:t>in the </a:t>
            </a:r>
            <a:r>
              <a:rPr lang="en-US" sz="1600" dirty="0" smtClean="0"/>
              <a:t>data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endParaRPr lang="en-US" sz="1600" dirty="0"/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Primarily </a:t>
            </a:r>
            <a:r>
              <a:rPr lang="en-US" sz="1600" dirty="0">
                <a:solidFill>
                  <a:schemeClr val="bg1"/>
                </a:solidFill>
              </a:rPr>
              <a:t>addresses the </a:t>
            </a:r>
            <a:r>
              <a:rPr lang="en-US" sz="1600" dirty="0" smtClean="0">
                <a:solidFill>
                  <a:schemeClr val="bg1"/>
                </a:solidFill>
              </a:rPr>
              <a:t>linkage risk</a:t>
            </a:r>
            <a:endParaRPr lang="en-US" sz="1600" dirty="0">
              <a:solidFill>
                <a:schemeClr val="bg1"/>
              </a:solidFill>
            </a:endParaRP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Not </a:t>
            </a:r>
            <a:r>
              <a:rPr lang="en-US" sz="1600" dirty="0" smtClean="0">
                <a:solidFill>
                  <a:schemeClr val="bg1"/>
                </a:solidFill>
              </a:rPr>
              <a:t>many methods for text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Usually involve term extraction</a:t>
            </a:r>
            <a:endParaRPr lang="en-US" sz="1600" dirty="0">
              <a:solidFill>
                <a:schemeClr val="bg1"/>
              </a:solidFill>
            </a:endParaRPr>
          </a:p>
          <a:p>
            <a:endParaRPr lang="en-US" sz="16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431800" y="326941"/>
            <a:ext cx="8280400" cy="7013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3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Approaches to </a:t>
            </a:r>
            <a:r>
              <a:rPr lang="en-US" sz="2000" b="1" dirty="0" err="1"/>
              <a:t>A</a:t>
            </a:r>
            <a:r>
              <a:rPr lang="en-US" sz="2000" b="1" dirty="0" err="1" smtClean="0"/>
              <a:t>nonymisation</a:t>
            </a:r>
            <a:endParaRPr lang="en-US" sz="2000" b="1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F3CAEE75-ED89-6A43-9939-80BAD2AA0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743" y="814439"/>
            <a:ext cx="3708457" cy="21280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4D6F3849-E830-A240-B74D-38A13912FB90}"/>
              </a:ext>
            </a:extLst>
          </p:cNvPr>
          <p:cNvSpPr txBox="1"/>
          <p:nvPr/>
        </p:nvSpPr>
        <p:spPr>
          <a:xfrm>
            <a:off x="4090738" y="4575131"/>
            <a:ext cx="48854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Sweeney. 2015</a:t>
            </a:r>
            <a:r>
              <a:rPr lang="en-US" sz="1200" dirty="0">
                <a:solidFill>
                  <a:schemeClr val="bg1"/>
                </a:solidFill>
              </a:rPr>
              <a:t>. Only You, Your Doctor, and Many Others May Know </a:t>
            </a:r>
          </a:p>
        </p:txBody>
      </p:sp>
    </p:spTree>
    <p:extLst>
      <p:ext uri="{BB962C8B-B14F-4D97-AF65-F5344CB8AC3E}">
        <p14:creationId xmlns:p14="http://schemas.microsoft.com/office/powerpoint/2010/main" val="2054024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799" y="1158855"/>
            <a:ext cx="8280401" cy="1052867"/>
          </a:xfrm>
        </p:spPr>
        <p:txBody>
          <a:bodyPr>
            <a:noAutofit/>
          </a:bodyPr>
          <a:lstStyle/>
          <a:p>
            <a:r>
              <a:rPr lang="en-US" sz="1600" dirty="0"/>
              <a:t>A</a:t>
            </a:r>
            <a:r>
              <a:rPr lang="en-US" sz="1600" dirty="0" smtClean="0"/>
              <a:t>llows to </a:t>
            </a:r>
            <a:r>
              <a:rPr lang="en-US" sz="1600" dirty="0"/>
              <a:t>learn global model weights </a:t>
            </a:r>
            <a:r>
              <a:rPr lang="en-US" sz="1600" dirty="0" smtClean="0"/>
              <a:t>without access </a:t>
            </a:r>
            <a:r>
              <a:rPr lang="en-US" sz="1600" dirty="0"/>
              <a:t>to the local </a:t>
            </a:r>
            <a:r>
              <a:rPr lang="en-US" sz="1600" dirty="0" smtClean="0"/>
              <a:t>data</a:t>
            </a:r>
          </a:p>
          <a:p>
            <a:r>
              <a:rPr lang="en-US" sz="1600" dirty="0" smtClean="0"/>
              <a:t>Models </a:t>
            </a:r>
            <a:r>
              <a:rPr lang="en-US" sz="1600" dirty="0"/>
              <a:t>are learnt locally and are regularly merged into the global model at the next level of </a:t>
            </a:r>
            <a:r>
              <a:rPr lang="en-US" sz="1600" dirty="0" smtClean="0"/>
              <a:t>aggregation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> 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431800" y="326941"/>
            <a:ext cx="8280400" cy="7013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3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/>
              <a:t>ML Methods: Federated Learning</a:t>
            </a:r>
            <a:endParaRPr lang="en-US" sz="2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939" y="2342335"/>
            <a:ext cx="4734524" cy="184011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692316" y="4432180"/>
            <a:ext cx="43447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https://</a:t>
            </a:r>
            <a:r>
              <a:rPr lang="en-US" sz="1200" dirty="0" err="1" smtClean="0">
                <a:solidFill>
                  <a:schemeClr val="bg1"/>
                </a:solidFill>
              </a:rPr>
              <a:t>blog.ml.cmu.edu</a:t>
            </a:r>
            <a:r>
              <a:rPr lang="en-US" sz="1200" dirty="0" smtClean="0">
                <a:solidFill>
                  <a:schemeClr val="bg1"/>
                </a:solidFill>
              </a:rPr>
              <a:t>/2019/11/12/federated-learning-challenges-methods-and-future-directions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34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799" y="934079"/>
            <a:ext cx="8280401" cy="1472238"/>
          </a:xfrm>
        </p:spPr>
        <p:txBody>
          <a:bodyPr>
            <a:noAutofit/>
          </a:bodyPr>
          <a:lstStyle/>
          <a:p>
            <a:r>
              <a:rPr lang="en-US" sz="1600" dirty="0" smtClean="0">
                <a:solidFill>
                  <a:schemeClr val="accent1"/>
                </a:solidFill>
              </a:rPr>
              <a:t>Differential privacy (DP)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nb-NO" sz="1600" dirty="0">
                <a:solidFill>
                  <a:schemeClr val="bg1"/>
                </a:solidFill>
              </a:rPr>
              <a:t>(</a:t>
            </a:r>
            <a:r>
              <a:rPr lang="nb-NO" sz="1600" dirty="0" err="1">
                <a:solidFill>
                  <a:schemeClr val="bg1"/>
                </a:solidFill>
              </a:rPr>
              <a:t>Abadi</a:t>
            </a:r>
            <a:r>
              <a:rPr lang="nb-NO" sz="1600" dirty="0">
                <a:solidFill>
                  <a:schemeClr val="bg1"/>
                </a:solidFill>
              </a:rPr>
              <a:t> et al., 2016)</a:t>
            </a:r>
            <a:r>
              <a:rPr lang="en-US" sz="1600" dirty="0" smtClean="0">
                <a:solidFill>
                  <a:schemeClr val="bg1"/>
                </a:solidFill>
              </a:rPr>
              <a:t> – state-of-the-art noise injection technique </a:t>
            </a:r>
            <a:r>
              <a:rPr lang="en-US" sz="1600" dirty="0">
                <a:solidFill>
                  <a:schemeClr val="bg1"/>
                </a:solidFill>
              </a:rPr>
              <a:t>that </a:t>
            </a:r>
            <a:r>
              <a:rPr lang="en-US" sz="1600" dirty="0" smtClean="0">
                <a:solidFill>
                  <a:schemeClr val="accent6"/>
                </a:solidFill>
              </a:rPr>
              <a:t>guarantees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>
                <a:solidFill>
                  <a:schemeClr val="bg1"/>
                </a:solidFill>
              </a:rPr>
              <a:t>the attacker can </a:t>
            </a:r>
            <a:r>
              <a:rPr lang="en-US" sz="1600" dirty="0" smtClean="0">
                <a:solidFill>
                  <a:schemeClr val="bg1"/>
                </a:solidFill>
              </a:rPr>
              <a:t>not learn more </a:t>
            </a:r>
            <a:r>
              <a:rPr lang="en-US" sz="1600" dirty="0">
                <a:solidFill>
                  <a:schemeClr val="bg1"/>
                </a:solidFill>
              </a:rPr>
              <a:t>about an individual than they would learn if that person’s record were absent from the </a:t>
            </a:r>
            <a:r>
              <a:rPr lang="en-US" sz="1600" dirty="0" smtClean="0">
                <a:solidFill>
                  <a:schemeClr val="bg1"/>
                </a:solidFill>
              </a:rPr>
              <a:t>dataset</a:t>
            </a:r>
          </a:p>
          <a:p>
            <a:r>
              <a:rPr lang="en-US" sz="1600" dirty="0"/>
              <a:t>DP for model training adds noise to the updates of model weights in such a way </a:t>
            </a:r>
            <a:r>
              <a:rPr lang="en-US" sz="1600" dirty="0" smtClean="0"/>
              <a:t>that singular </a:t>
            </a:r>
            <a:r>
              <a:rPr lang="en-US" sz="1600" dirty="0"/>
              <a:t>training examples can not be inferred from </a:t>
            </a:r>
            <a:r>
              <a:rPr lang="en-US" sz="1600" dirty="0" smtClean="0"/>
              <a:t>outputs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431800" y="326941"/>
            <a:ext cx="8280400" cy="7013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3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ML Methods: </a:t>
            </a:r>
            <a:r>
              <a:rPr lang="en-US" sz="2000" b="1" dirty="0" smtClean="0"/>
              <a:t>Differential Privacy</a:t>
            </a:r>
            <a:endParaRPr lang="en-US" sz="20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001" y="2406317"/>
            <a:ext cx="4021829" cy="20721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D6F3849-E830-A240-B74D-38A13912FB90}"/>
              </a:ext>
            </a:extLst>
          </p:cNvPr>
          <p:cNvSpPr txBox="1"/>
          <p:nvPr/>
        </p:nvSpPr>
        <p:spPr>
          <a:xfrm>
            <a:off x="4571999" y="4575131"/>
            <a:ext cx="48731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</a:rPr>
              <a:t>https://</a:t>
            </a:r>
            <a:r>
              <a:rPr lang="en-US" sz="1200" u="sng" dirty="0" err="1">
                <a:solidFill>
                  <a:schemeClr val="bg1"/>
                </a:solidFill>
              </a:rPr>
              <a:t>www.nist.gov</a:t>
            </a:r>
            <a:r>
              <a:rPr lang="en-US" sz="1200" u="sng" dirty="0">
                <a:solidFill>
                  <a:schemeClr val="bg1"/>
                </a:solidFill>
              </a:rPr>
              <a:t>/blogs/cybersecurity-insights/how-deploy-machine-learning-differential-privacy</a:t>
            </a:r>
          </a:p>
        </p:txBody>
      </p:sp>
    </p:spTree>
    <p:extLst>
      <p:ext uri="{BB962C8B-B14F-4D97-AF65-F5344CB8AC3E}">
        <p14:creationId xmlns:p14="http://schemas.microsoft.com/office/powerpoint/2010/main" val="1363603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800" y="1028242"/>
            <a:ext cx="8280400" cy="1111290"/>
          </a:xfrm>
        </p:spPr>
        <p:txBody>
          <a:bodyPr>
            <a:noAutofit/>
          </a:bodyPr>
          <a:lstStyle/>
          <a:p>
            <a:r>
              <a:rPr lang="en-US" sz="1600" dirty="0" smtClean="0"/>
              <a:t>Adversarial and Reinforcement Learning (RL) architectures </a:t>
            </a:r>
            <a:r>
              <a:rPr lang="en-US" sz="1600" dirty="0" smtClean="0"/>
              <a:t>can be </a:t>
            </a:r>
            <a:r>
              <a:rPr lang="en-US" sz="1600" dirty="0" smtClean="0"/>
              <a:t>learnt to create </a:t>
            </a:r>
            <a:r>
              <a:rPr lang="en-US" sz="1600" dirty="0" smtClean="0"/>
              <a:t>examples </a:t>
            </a:r>
            <a:r>
              <a:rPr lang="en-US" sz="1600" dirty="0" smtClean="0"/>
              <a:t>indistinguishable from real </a:t>
            </a:r>
            <a:r>
              <a:rPr lang="en-US" sz="1600" dirty="0" smtClean="0"/>
              <a:t>examples</a:t>
            </a:r>
            <a:endParaRPr lang="en-US" sz="1600" dirty="0" smtClean="0"/>
          </a:p>
          <a:p>
            <a:r>
              <a:rPr lang="en-US" sz="1600" dirty="0" smtClean="0"/>
              <a:t>In a similar way, they can </a:t>
            </a:r>
            <a:r>
              <a:rPr lang="en-US" sz="1600" dirty="0" smtClean="0"/>
              <a:t>be used to create </a:t>
            </a:r>
            <a:r>
              <a:rPr lang="en-US" sz="1600" dirty="0" smtClean="0"/>
              <a:t>examples/representations </a:t>
            </a:r>
            <a:r>
              <a:rPr lang="en-US" sz="1600" dirty="0" smtClean="0"/>
              <a:t>indistinguishable for some </a:t>
            </a:r>
            <a:r>
              <a:rPr lang="en-US" sz="1600" dirty="0"/>
              <a:t>protected attributes (e.g., (Elazar and Goldberg, 2018; </a:t>
            </a:r>
            <a:r>
              <a:rPr lang="en-US" sz="1600" dirty="0" err="1"/>
              <a:t>Mosallanezhad</a:t>
            </a:r>
            <a:r>
              <a:rPr lang="en-US" sz="1600" dirty="0"/>
              <a:t> et al., </a:t>
            </a:r>
            <a:r>
              <a:rPr lang="en-US" sz="1600" dirty="0" smtClean="0"/>
              <a:t>2019))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431800" y="326941"/>
            <a:ext cx="8280400" cy="7013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3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/>
              <a:t>Adversarial Training</a:t>
            </a:r>
            <a:endParaRPr lang="en-US" sz="20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257" y="2465136"/>
            <a:ext cx="5222374" cy="200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69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20"/>
          </p:nvPr>
        </p:nvSpPr>
        <p:spPr>
          <a:xfrm>
            <a:off x="431800" y="326941"/>
            <a:ext cx="8280400" cy="701301"/>
          </a:xfrm>
        </p:spPr>
        <p:txBody>
          <a:bodyPr anchor="ctr"/>
          <a:lstStyle/>
          <a:p>
            <a:r>
              <a:rPr lang="en-US" sz="2000" b="1" dirty="0" smtClean="0"/>
              <a:t>Key Takeaways</a:t>
            </a:r>
            <a:endParaRPr lang="en-US" sz="20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800" y="1028242"/>
            <a:ext cx="8280400" cy="2316537"/>
          </a:xfrm>
        </p:spPr>
        <p:txBody>
          <a:bodyPr>
            <a:noAutofit/>
          </a:bodyPr>
          <a:lstStyle/>
          <a:p>
            <a:r>
              <a:rPr lang="en-US" sz="1600" dirty="0" smtClean="0"/>
              <a:t>Privacy preservation for </a:t>
            </a:r>
            <a:r>
              <a:rPr lang="en-US" sz="1600" dirty="0" smtClean="0"/>
              <a:t>text </a:t>
            </a:r>
            <a:r>
              <a:rPr lang="en-US" sz="1600" dirty="0" smtClean="0"/>
              <a:t>is </a:t>
            </a:r>
            <a:r>
              <a:rPr lang="en-US" sz="1600" dirty="0" smtClean="0"/>
              <a:t>challenging due </a:t>
            </a:r>
            <a:r>
              <a:rPr lang="en-US" sz="1600" dirty="0" smtClean="0"/>
              <a:t>to </a:t>
            </a:r>
            <a:r>
              <a:rPr lang="en-US" sz="1600" dirty="0" smtClean="0"/>
              <a:t>its compositional </a:t>
            </a:r>
            <a:r>
              <a:rPr lang="en-US" sz="1600" dirty="0"/>
              <a:t>and ambiguous </a:t>
            </a:r>
            <a:r>
              <a:rPr lang="en-US" sz="1600" dirty="0" smtClean="0"/>
              <a:t>nature: it is difficult to differentiate </a:t>
            </a:r>
            <a:r>
              <a:rPr lang="en-US" sz="1600" dirty="0"/>
              <a:t>and disentangle </a:t>
            </a:r>
            <a:r>
              <a:rPr lang="en-US" sz="1600" dirty="0" smtClean="0"/>
              <a:t>direct and indirect </a:t>
            </a:r>
            <a:r>
              <a:rPr lang="en-US" sz="1600" dirty="0"/>
              <a:t>identifiers without disturbing textual </a:t>
            </a:r>
            <a:r>
              <a:rPr lang="en-US" sz="1600" dirty="0" smtClean="0"/>
              <a:t>structure, also individual privacy can </a:t>
            </a:r>
            <a:r>
              <a:rPr lang="en-US" sz="1600" dirty="0" smtClean="0"/>
              <a:t>be </a:t>
            </a:r>
            <a:r>
              <a:rPr lang="en-US" sz="1600" dirty="0" smtClean="0"/>
              <a:t>breached via author style</a:t>
            </a:r>
          </a:p>
          <a:p>
            <a:r>
              <a:rPr lang="en-US" sz="1600" dirty="0" smtClean="0"/>
              <a:t>Privacy preservation methods mostly handle only </a:t>
            </a:r>
            <a:r>
              <a:rPr lang="en-US" sz="1600" dirty="0"/>
              <a:t>the protection of direct pre-set identifiers </a:t>
            </a:r>
            <a:r>
              <a:rPr lang="en-US" sz="1600" dirty="0" smtClean="0"/>
              <a:t>or </a:t>
            </a:r>
            <a:r>
              <a:rPr lang="en-US" sz="1600" dirty="0"/>
              <a:t>quasi-identifiers </a:t>
            </a:r>
            <a:endParaRPr lang="en-US" sz="1600" dirty="0" smtClean="0"/>
          </a:p>
          <a:p>
            <a:r>
              <a:rPr lang="en-US" sz="1600" dirty="0"/>
              <a:t>I</a:t>
            </a:r>
            <a:r>
              <a:rPr lang="en-US" sz="1600" dirty="0" smtClean="0"/>
              <a:t>ndirect </a:t>
            </a:r>
            <a:r>
              <a:rPr lang="en-US" sz="1600" dirty="0"/>
              <a:t>identifiers </a:t>
            </a:r>
            <a:r>
              <a:rPr lang="en-US" sz="1600" dirty="0" smtClean="0"/>
              <a:t>are more difficult to protect</a:t>
            </a:r>
          </a:p>
          <a:p>
            <a:r>
              <a:rPr lang="en-US" sz="1600" dirty="0" smtClean="0"/>
              <a:t>Pre-processing approaches to </a:t>
            </a:r>
            <a:r>
              <a:rPr lang="en-US" sz="1600" dirty="0" err="1" smtClean="0"/>
              <a:t>anonymisation</a:t>
            </a:r>
            <a:r>
              <a:rPr lang="en-US" sz="1600" dirty="0" smtClean="0"/>
              <a:t> remove identifiers </a:t>
            </a:r>
            <a:r>
              <a:rPr lang="en-US" sz="1600" dirty="0" smtClean="0"/>
              <a:t>or </a:t>
            </a:r>
            <a:r>
              <a:rPr lang="en-US" sz="1600" dirty="0" smtClean="0"/>
              <a:t>replace </a:t>
            </a:r>
            <a:r>
              <a:rPr lang="en-US" sz="1600" dirty="0"/>
              <a:t>these identifiers with placeholders (e.g., via </a:t>
            </a:r>
            <a:r>
              <a:rPr lang="en-US" sz="1600" dirty="0" err="1"/>
              <a:t>pseudonymisation</a:t>
            </a:r>
            <a:r>
              <a:rPr lang="en-US" sz="1600" dirty="0"/>
              <a:t> </a:t>
            </a:r>
            <a:r>
              <a:rPr lang="en-US" sz="1600" dirty="0" smtClean="0"/>
              <a:t> or paraphrasing) </a:t>
            </a:r>
          </a:p>
          <a:p>
            <a:r>
              <a:rPr lang="en-US" sz="1600" dirty="0" smtClean="0"/>
              <a:t>Obfuscation </a:t>
            </a:r>
            <a:r>
              <a:rPr lang="en-US" sz="1600" dirty="0"/>
              <a:t>of the author's linguistic </a:t>
            </a:r>
            <a:r>
              <a:rPr lang="en-US" sz="1600" dirty="0" smtClean="0"/>
              <a:t>style can be done via text re-writing</a:t>
            </a:r>
          </a:p>
          <a:p>
            <a:r>
              <a:rPr lang="en-US" sz="1600" dirty="0" err="1" smtClean="0"/>
              <a:t>Memorisation</a:t>
            </a:r>
            <a:r>
              <a:rPr lang="en-US" sz="1600" dirty="0" smtClean="0"/>
              <a:t> can be prevented using the techniques of Federated Learning and overfitting prevention with Differential Privacy  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466474" y="469232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1448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20"/>
          </p:nvPr>
        </p:nvSpPr>
        <p:spPr>
          <a:xfrm>
            <a:off x="431800" y="326941"/>
            <a:ext cx="8280400" cy="701301"/>
          </a:xfrm>
        </p:spPr>
        <p:txBody>
          <a:bodyPr/>
          <a:lstStyle/>
          <a:p>
            <a:r>
              <a:rPr lang="en-US" sz="2000" b="1" dirty="0" smtClean="0"/>
              <a:t>Session</a:t>
            </a:r>
            <a:r>
              <a:rPr lang="en-US" sz="3600" b="1" dirty="0" smtClean="0"/>
              <a:t> </a:t>
            </a:r>
            <a:r>
              <a:rPr lang="en-US" sz="2000" b="1" dirty="0"/>
              <a:t>Outline</a:t>
            </a:r>
          </a:p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800" y="1028242"/>
            <a:ext cx="8062495" cy="3134684"/>
          </a:xfrm>
        </p:spPr>
        <p:txBody>
          <a:bodyPr>
            <a:noAutofit/>
          </a:bodyPr>
          <a:lstStyle/>
          <a:p>
            <a:r>
              <a:rPr lang="en-US" sz="1600" dirty="0" smtClean="0"/>
              <a:t>Types of privacy</a:t>
            </a:r>
            <a:endParaRPr lang="en-US" sz="1600" dirty="0"/>
          </a:p>
          <a:p>
            <a:r>
              <a:rPr lang="en-US" sz="1600" dirty="0"/>
              <a:t>Privacy </a:t>
            </a:r>
            <a:r>
              <a:rPr lang="en-US" sz="1600" dirty="0" smtClean="0"/>
              <a:t>risks</a:t>
            </a:r>
          </a:p>
          <a:p>
            <a:r>
              <a:rPr lang="en-US" sz="1600" dirty="0" smtClean="0"/>
              <a:t>Privacy </a:t>
            </a:r>
            <a:r>
              <a:rPr lang="en-US" sz="1600" dirty="0"/>
              <a:t>P</a:t>
            </a:r>
            <a:r>
              <a:rPr lang="en-US" sz="1600" dirty="0" smtClean="0"/>
              <a:t>reservation for Text</a:t>
            </a:r>
            <a:endParaRPr lang="en-US" sz="1600" dirty="0" smtClean="0"/>
          </a:p>
          <a:p>
            <a:r>
              <a:rPr lang="en-US" sz="1600" dirty="0" smtClean="0">
                <a:solidFill>
                  <a:prstClr val="white"/>
                </a:solidFill>
              </a:rPr>
              <a:t>Methods of privacy protection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prstClr val="white"/>
                </a:solidFill>
              </a:rPr>
              <a:t>Pre-processing</a:t>
            </a:r>
            <a:endParaRPr lang="en-US" sz="1600" dirty="0">
              <a:solidFill>
                <a:prstClr val="white"/>
              </a:solidFill>
            </a:endParaRP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prstClr val="white"/>
                </a:solidFill>
              </a:rPr>
              <a:t>ML Methods</a:t>
            </a:r>
            <a:endParaRPr lang="en-US" sz="1600" dirty="0" smtClean="0"/>
          </a:p>
          <a:p>
            <a:endParaRPr lang="en-US" sz="1600" dirty="0" smtClean="0"/>
          </a:p>
          <a:p>
            <a:r>
              <a:rPr lang="en-US" sz="1600" dirty="0" smtClean="0"/>
              <a:t>Key </a:t>
            </a:r>
            <a:r>
              <a:rPr lang="en-US" sz="1600" dirty="0"/>
              <a:t>Takeaways</a:t>
            </a:r>
          </a:p>
          <a:p>
            <a:r>
              <a:rPr lang="en-US" sz="1600" b="1" dirty="0" smtClean="0"/>
              <a:t>Learning Outcomes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Distinguish types of attacks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Awareness of the privacy protection measures per attack </a:t>
            </a:r>
            <a:r>
              <a:rPr lang="en-US" sz="1600" dirty="0" smtClean="0">
                <a:solidFill>
                  <a:schemeClr val="bg1"/>
                </a:solidFill>
              </a:rPr>
              <a:t>type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66474" y="469232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092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799" y="1102520"/>
            <a:ext cx="8280401" cy="2771648"/>
          </a:xfrm>
        </p:spPr>
        <p:txBody>
          <a:bodyPr>
            <a:noAutofit/>
          </a:bodyPr>
          <a:lstStyle/>
          <a:p>
            <a:r>
              <a:rPr lang="en-US" sz="1600" dirty="0" smtClean="0">
                <a:solidFill>
                  <a:schemeClr val="accent1"/>
                </a:solidFill>
              </a:rPr>
              <a:t>Individual privacy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Disclosure of information related to an identified or identifiable person (</a:t>
            </a:r>
            <a:r>
              <a:rPr lang="en-US" sz="1600" dirty="0" smtClean="0">
                <a:solidFill>
                  <a:schemeClr val="bg1"/>
                </a:solidFill>
              </a:rPr>
              <a:t>personal </a:t>
            </a:r>
            <a:r>
              <a:rPr lang="en-US" sz="1600" dirty="0">
                <a:solidFill>
                  <a:schemeClr val="bg1"/>
                </a:solidFill>
              </a:rPr>
              <a:t>data, </a:t>
            </a:r>
            <a:r>
              <a:rPr lang="en-US" sz="1600" dirty="0" smtClean="0">
                <a:solidFill>
                  <a:schemeClr val="bg1"/>
                </a:solidFill>
              </a:rPr>
              <a:t>personally </a:t>
            </a:r>
            <a:r>
              <a:rPr lang="en-US" sz="1600" dirty="0">
                <a:solidFill>
                  <a:schemeClr val="bg1"/>
                </a:solidFill>
              </a:rPr>
              <a:t>identifiable </a:t>
            </a:r>
            <a:r>
              <a:rPr lang="en-US" sz="1600" dirty="0" smtClean="0">
                <a:solidFill>
                  <a:schemeClr val="bg1"/>
                </a:solidFill>
              </a:rPr>
              <a:t>information, PII)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smtClean="0">
                <a:solidFill>
                  <a:schemeClr val="accent1"/>
                </a:solidFill>
              </a:rPr>
              <a:t>Group privacy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Disclosure of information about categories or </a:t>
            </a:r>
            <a:r>
              <a:rPr lang="en-US" sz="1600" dirty="0" smtClean="0">
                <a:solidFill>
                  <a:schemeClr val="bg1"/>
                </a:solidFill>
              </a:rPr>
              <a:t>groups (often deduced from personal data)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smtClean="0">
                <a:solidFill>
                  <a:schemeClr val="accent1"/>
                </a:solidFill>
              </a:rPr>
              <a:t>Data privacy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Protection of the </a:t>
            </a:r>
            <a:r>
              <a:rPr lang="en-US" sz="1600" dirty="0">
                <a:solidFill>
                  <a:schemeClr val="bg1"/>
                </a:solidFill>
              </a:rPr>
              <a:t>model’s training </a:t>
            </a:r>
            <a:r>
              <a:rPr lang="en-US" sz="1600" dirty="0" smtClean="0">
                <a:solidFill>
                  <a:schemeClr val="bg1"/>
                </a:solidFill>
              </a:rPr>
              <a:t>data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ML models </a:t>
            </a:r>
            <a:r>
              <a:rPr lang="en-US" sz="1600" dirty="0" smtClean="0">
                <a:solidFill>
                  <a:schemeClr val="bg1"/>
                </a:solidFill>
              </a:rPr>
              <a:t>tend to </a:t>
            </a:r>
            <a:r>
              <a:rPr lang="en-US" sz="1600" dirty="0" err="1" smtClean="0">
                <a:solidFill>
                  <a:schemeClr val="bg1"/>
                </a:solidFill>
              </a:rPr>
              <a:t>memorise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>
                <a:solidFill>
                  <a:schemeClr val="bg1"/>
                </a:solidFill>
              </a:rPr>
              <a:t>training </a:t>
            </a:r>
            <a:r>
              <a:rPr lang="en-US" sz="1600" dirty="0" smtClean="0">
                <a:solidFill>
                  <a:schemeClr val="bg1"/>
                </a:solidFill>
              </a:rPr>
              <a:t>datasets</a:t>
            </a:r>
            <a:endParaRPr lang="en-US" sz="1600" dirty="0">
              <a:solidFill>
                <a:schemeClr val="bg1"/>
              </a:solidFill>
            </a:endParaRP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431800" y="326941"/>
            <a:ext cx="8280400" cy="7013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3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/>
              <a:t>Types of Privacy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78203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799" y="1102520"/>
            <a:ext cx="8280401" cy="2651334"/>
          </a:xfrm>
        </p:spPr>
        <p:txBody>
          <a:bodyPr>
            <a:noAutofit/>
          </a:bodyPr>
          <a:lstStyle/>
          <a:p>
            <a:r>
              <a:rPr lang="en-US" sz="1600" dirty="0" smtClean="0">
                <a:solidFill>
                  <a:schemeClr val="accent1"/>
                </a:solidFill>
              </a:rPr>
              <a:t>Singling out 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 smtClean="0"/>
              <a:t>- </a:t>
            </a:r>
            <a:r>
              <a:rPr lang="en-US" sz="1600" dirty="0" smtClean="0">
                <a:solidFill>
                  <a:schemeClr val="bg1"/>
                </a:solidFill>
              </a:rPr>
              <a:t>possibility </a:t>
            </a:r>
            <a:r>
              <a:rPr lang="en-US" sz="1600" dirty="0">
                <a:solidFill>
                  <a:schemeClr val="bg1"/>
                </a:solidFill>
              </a:rPr>
              <a:t>to isolate </a:t>
            </a:r>
            <a:r>
              <a:rPr lang="en-US" sz="1600" dirty="0" smtClean="0">
                <a:solidFill>
                  <a:schemeClr val="bg1"/>
                </a:solidFill>
              </a:rPr>
              <a:t>records </a:t>
            </a:r>
            <a:r>
              <a:rPr lang="en-US" sz="1600" dirty="0">
                <a:solidFill>
                  <a:schemeClr val="bg1"/>
                </a:solidFill>
              </a:rPr>
              <a:t>which identify an individual in the </a:t>
            </a:r>
            <a:r>
              <a:rPr lang="en-US" sz="1600" dirty="0" smtClean="0">
                <a:solidFill>
                  <a:schemeClr val="bg1"/>
                </a:solidFill>
              </a:rPr>
              <a:t>dataset</a:t>
            </a:r>
          </a:p>
          <a:p>
            <a:r>
              <a:rPr lang="en-US" sz="1600" dirty="0" err="1" smtClean="0">
                <a:solidFill>
                  <a:schemeClr val="accent1"/>
                </a:solidFill>
              </a:rPr>
              <a:t>Linkability</a:t>
            </a:r>
            <a:r>
              <a:rPr lang="en-US" sz="1600" dirty="0" smtClean="0">
                <a:solidFill>
                  <a:schemeClr val="accent1"/>
                </a:solidFill>
              </a:rPr>
              <a:t> </a:t>
            </a:r>
            <a:r>
              <a:rPr lang="en-US" sz="1600" dirty="0" smtClean="0">
                <a:solidFill>
                  <a:schemeClr val="bg1"/>
                </a:solidFill>
              </a:rPr>
              <a:t>- ability </a:t>
            </a:r>
            <a:r>
              <a:rPr lang="en-US" sz="1600" dirty="0">
                <a:solidFill>
                  <a:schemeClr val="bg1"/>
                </a:solidFill>
              </a:rPr>
              <a:t>to </a:t>
            </a:r>
            <a:r>
              <a:rPr lang="en-US" sz="1600" dirty="0" smtClean="0">
                <a:solidFill>
                  <a:schemeClr val="bg1"/>
                </a:solidFill>
              </a:rPr>
              <a:t>link </a:t>
            </a:r>
            <a:r>
              <a:rPr lang="en-US" sz="1600" dirty="0">
                <a:solidFill>
                  <a:schemeClr val="bg1"/>
                </a:solidFill>
              </a:rPr>
              <a:t>records concerning the same data subject </a:t>
            </a:r>
            <a:r>
              <a:rPr lang="en-US" sz="1600" dirty="0" smtClean="0">
                <a:solidFill>
                  <a:schemeClr val="bg1"/>
                </a:solidFill>
              </a:rPr>
              <a:t>(same or different </a:t>
            </a:r>
            <a:r>
              <a:rPr lang="en-US" sz="1600" dirty="0" smtClean="0">
                <a:solidFill>
                  <a:schemeClr val="bg1"/>
                </a:solidFill>
              </a:rPr>
              <a:t>databases)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Attacks on both group and individual </a:t>
            </a:r>
            <a:r>
              <a:rPr lang="en-US" sz="1600" dirty="0" smtClean="0">
                <a:solidFill>
                  <a:schemeClr val="bg1"/>
                </a:solidFill>
              </a:rPr>
              <a:t>privacy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</a:t>
            </a:r>
            <a:r>
              <a:rPr lang="en-US" sz="1600" dirty="0" smtClean="0">
                <a:solidFill>
                  <a:schemeClr val="bg1"/>
                </a:solidFill>
              </a:rPr>
              <a:t>ttacker </a:t>
            </a:r>
            <a:r>
              <a:rPr lang="en-US" sz="1600" dirty="0">
                <a:solidFill>
                  <a:schemeClr val="bg1"/>
                </a:solidFill>
              </a:rPr>
              <a:t>can establish (e.g</a:t>
            </a:r>
            <a:r>
              <a:rPr lang="en-US" sz="1600" dirty="0" smtClean="0">
                <a:solidFill>
                  <a:schemeClr val="bg1"/>
                </a:solidFill>
              </a:rPr>
              <a:t>., via correlation </a:t>
            </a:r>
            <a:r>
              <a:rPr lang="en-US" sz="1600" dirty="0">
                <a:solidFill>
                  <a:schemeClr val="bg1"/>
                </a:solidFill>
              </a:rPr>
              <a:t>analysis) </a:t>
            </a:r>
            <a:r>
              <a:rPr lang="en-US" sz="1600" dirty="0" smtClean="0">
                <a:solidFill>
                  <a:schemeClr val="bg1"/>
                </a:solidFill>
              </a:rPr>
              <a:t>records of the same group </a:t>
            </a:r>
            <a:r>
              <a:rPr lang="en-US" sz="1600" dirty="0">
                <a:solidFill>
                  <a:schemeClr val="bg1"/>
                </a:solidFill>
              </a:rPr>
              <a:t>but cannot single out individuals in this </a:t>
            </a:r>
            <a:r>
              <a:rPr lang="en-US" sz="1600" dirty="0" smtClean="0">
                <a:solidFill>
                  <a:schemeClr val="bg1"/>
                </a:solidFill>
              </a:rPr>
              <a:t>group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> 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431800" y="326941"/>
            <a:ext cx="8280400" cy="7013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3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/>
              <a:t>Privacy Risks</a:t>
            </a:r>
            <a:endParaRPr lang="en-US" sz="2000" b="1" dirty="0"/>
          </a:p>
        </p:txBody>
      </p:sp>
      <p:sp>
        <p:nvSpPr>
          <p:cNvPr id="2" name="Rectangle 1"/>
          <p:cNvSpPr/>
          <p:nvPr/>
        </p:nvSpPr>
        <p:spPr>
          <a:xfrm>
            <a:off x="4571999" y="4441739"/>
            <a:ext cx="449981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chemeClr val="bg1"/>
                </a:solidFill>
                <a:latin typeface="Arial" charset="0"/>
              </a:rPr>
              <a:t>https://</a:t>
            </a:r>
            <a:r>
              <a:rPr lang="en-US" sz="1200" dirty="0" err="1" smtClean="0">
                <a:solidFill>
                  <a:schemeClr val="bg1"/>
                </a:solidFill>
                <a:latin typeface="Arial" charset="0"/>
              </a:rPr>
              <a:t>ec.europa.eu</a:t>
            </a:r>
            <a:r>
              <a:rPr lang="en-US" sz="1200" dirty="0" smtClean="0">
                <a:solidFill>
                  <a:schemeClr val="bg1"/>
                </a:solidFill>
                <a:latin typeface="Arial" charset="0"/>
              </a:rPr>
              <a:t>/justice/article-29/documentation/opinion-recommendation/files/2014/wp216_en.pdf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33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800" y="1186742"/>
            <a:ext cx="4630902" cy="2627270"/>
          </a:xfrm>
        </p:spPr>
        <p:txBody>
          <a:bodyPr>
            <a:noAutofit/>
          </a:bodyPr>
          <a:lstStyle/>
          <a:p>
            <a:r>
              <a:rPr lang="en-US" sz="1600" dirty="0" smtClean="0">
                <a:solidFill>
                  <a:schemeClr val="accent1"/>
                </a:solidFill>
              </a:rPr>
              <a:t>Inference</a:t>
            </a:r>
            <a:r>
              <a:rPr lang="en-US" sz="1600" dirty="0" smtClean="0"/>
              <a:t> -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>
                <a:solidFill>
                  <a:schemeClr val="bg1"/>
                </a:solidFill>
              </a:rPr>
              <a:t>possibility to </a:t>
            </a:r>
            <a:r>
              <a:rPr lang="en-US" sz="1600" dirty="0" smtClean="0">
                <a:solidFill>
                  <a:schemeClr val="bg1"/>
                </a:solidFill>
              </a:rPr>
              <a:t>deduce the </a:t>
            </a:r>
            <a:r>
              <a:rPr lang="en-US" sz="1600" dirty="0">
                <a:solidFill>
                  <a:schemeClr val="bg1"/>
                </a:solidFill>
              </a:rPr>
              <a:t>value of an attribute from the values </a:t>
            </a:r>
            <a:r>
              <a:rPr lang="en-US" sz="1600" dirty="0" smtClean="0">
                <a:solidFill>
                  <a:schemeClr val="bg1"/>
                </a:solidFill>
              </a:rPr>
              <a:t>of </a:t>
            </a:r>
            <a:r>
              <a:rPr lang="en-US" sz="1600" dirty="0">
                <a:solidFill>
                  <a:schemeClr val="bg1"/>
                </a:solidFill>
              </a:rPr>
              <a:t>other </a:t>
            </a:r>
            <a:r>
              <a:rPr lang="en-US" sz="1600" dirty="0" smtClean="0">
                <a:solidFill>
                  <a:schemeClr val="bg1"/>
                </a:solidFill>
              </a:rPr>
              <a:t>attributes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Can be identity, protected attributes (e.g., age or gender etc.)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accent1"/>
                </a:solidFill>
              </a:rPr>
              <a:t>Membership inference attack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>
                <a:solidFill>
                  <a:schemeClr val="bg1"/>
                </a:solidFill>
              </a:rPr>
              <a:t>- </a:t>
            </a:r>
            <a:r>
              <a:rPr lang="en-US" sz="1600" dirty="0" smtClean="0">
                <a:solidFill>
                  <a:schemeClr val="bg1"/>
                </a:solidFill>
              </a:rPr>
              <a:t>given </a:t>
            </a:r>
            <a:r>
              <a:rPr lang="en-US" sz="1600" dirty="0">
                <a:solidFill>
                  <a:schemeClr val="bg1"/>
                </a:solidFill>
              </a:rPr>
              <a:t>black-box access to </a:t>
            </a:r>
            <a:r>
              <a:rPr lang="en-US" sz="1600" dirty="0" smtClean="0">
                <a:solidFill>
                  <a:schemeClr val="bg1"/>
                </a:solidFill>
              </a:rPr>
              <a:t>a </a:t>
            </a:r>
            <a:r>
              <a:rPr lang="en-US" sz="1600" dirty="0">
                <a:solidFill>
                  <a:schemeClr val="bg1"/>
                </a:solidFill>
              </a:rPr>
              <a:t>model, </a:t>
            </a:r>
            <a:r>
              <a:rPr lang="en-US" sz="1600" dirty="0" smtClean="0">
                <a:solidFill>
                  <a:schemeClr val="bg1"/>
                </a:solidFill>
              </a:rPr>
              <a:t>determine </a:t>
            </a:r>
            <a:r>
              <a:rPr lang="en-US" sz="1600" dirty="0">
                <a:solidFill>
                  <a:schemeClr val="bg1"/>
                </a:solidFill>
              </a:rPr>
              <a:t>whether a particular </a:t>
            </a:r>
            <a:r>
              <a:rPr lang="en-US" sz="1600" dirty="0" smtClean="0">
                <a:solidFill>
                  <a:schemeClr val="bg1"/>
                </a:solidFill>
              </a:rPr>
              <a:t>training example </a:t>
            </a:r>
            <a:r>
              <a:rPr lang="en-US" sz="1600" dirty="0">
                <a:solidFill>
                  <a:schemeClr val="bg1"/>
                </a:solidFill>
              </a:rPr>
              <a:t>was in the training set for that </a:t>
            </a:r>
            <a:r>
              <a:rPr lang="en-US" sz="1600" dirty="0" smtClean="0">
                <a:solidFill>
                  <a:schemeClr val="bg1"/>
                </a:solidFill>
              </a:rPr>
              <a:t>model</a:t>
            </a:r>
            <a:r>
              <a:rPr lang="en-US" sz="1600" dirty="0">
                <a:solidFill>
                  <a:schemeClr val="bg1"/>
                </a:solidFill>
              </a:rPr>
              <a:t/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> 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431800" y="326941"/>
            <a:ext cx="8280400" cy="7013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3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/>
              <a:t>Privacy Risks</a:t>
            </a:r>
            <a:endParaRPr lang="en-US" sz="2000" b="1" dirty="0"/>
          </a:p>
        </p:txBody>
      </p:sp>
      <p:sp>
        <p:nvSpPr>
          <p:cNvPr id="2" name="Rectangle 1"/>
          <p:cNvSpPr/>
          <p:nvPr/>
        </p:nvSpPr>
        <p:spPr>
          <a:xfrm>
            <a:off x="5399587" y="4598150"/>
            <a:ext cx="352525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chemeClr val="bg1"/>
                </a:solidFill>
                <a:latin typeface="Arial" charset="0"/>
              </a:rPr>
              <a:t>https://</a:t>
            </a:r>
            <a:r>
              <a:rPr lang="en-US" sz="1200" dirty="0" err="1">
                <a:solidFill>
                  <a:schemeClr val="bg1"/>
                </a:solidFill>
                <a:latin typeface="Arial" charset="0"/>
              </a:rPr>
              <a:t>huggingface.co</a:t>
            </a:r>
            <a:r>
              <a:rPr lang="en-US" sz="1200" dirty="0">
                <a:solidFill>
                  <a:schemeClr val="bg1"/>
                </a:solidFill>
                <a:latin typeface="Arial" charset="0"/>
              </a:rPr>
              <a:t>/</a:t>
            </a:r>
            <a:r>
              <a:rPr lang="en-US" sz="1200" dirty="0" err="1">
                <a:solidFill>
                  <a:schemeClr val="bg1"/>
                </a:solidFill>
                <a:latin typeface="Arial" charset="0"/>
              </a:rPr>
              <a:t>EleutherAI</a:t>
            </a:r>
            <a:r>
              <a:rPr lang="en-US" sz="1200" dirty="0">
                <a:solidFill>
                  <a:schemeClr val="bg1"/>
                </a:solidFill>
                <a:latin typeface="Arial" charset="0"/>
              </a:rPr>
              <a:t>/gpt-neo-1.3B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026" name="Picture 2" descr="./Desktop/Screenshot%202022-08-16%20at%2013.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2229" y="1363013"/>
            <a:ext cx="3099971" cy="1867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468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801" y="1028242"/>
            <a:ext cx="8387346" cy="2665453"/>
          </a:xfrm>
        </p:spPr>
        <p:txBody>
          <a:bodyPr>
            <a:no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Direct Identifier: 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V</a:t>
            </a:r>
            <a:r>
              <a:rPr lang="en-US" sz="1600" dirty="0" smtClean="0">
                <a:solidFill>
                  <a:schemeClr val="bg1"/>
                </a:solidFill>
              </a:rPr>
              <a:t>ariable(s</a:t>
            </a:r>
            <a:r>
              <a:rPr lang="en-US" sz="1600" dirty="0">
                <a:solidFill>
                  <a:schemeClr val="bg1"/>
                </a:solidFill>
              </a:rPr>
              <a:t>) </a:t>
            </a:r>
            <a:r>
              <a:rPr lang="en-US" sz="1600" dirty="0" smtClean="0">
                <a:solidFill>
                  <a:schemeClr val="bg1"/>
                </a:solidFill>
              </a:rPr>
              <a:t>directly identifying </a:t>
            </a:r>
            <a:r>
              <a:rPr lang="en-US" sz="1600" dirty="0">
                <a:solidFill>
                  <a:schemeClr val="bg1"/>
                </a:solidFill>
              </a:rPr>
              <a:t>an individual </a:t>
            </a:r>
            <a:r>
              <a:rPr lang="en-US" sz="1600" dirty="0" smtClean="0">
                <a:solidFill>
                  <a:schemeClr val="bg1"/>
                </a:solidFill>
              </a:rPr>
              <a:t>(such as name</a:t>
            </a:r>
            <a:r>
              <a:rPr lang="en-US" sz="1600" dirty="0">
                <a:solidFill>
                  <a:schemeClr val="bg1"/>
                </a:solidFill>
              </a:rPr>
              <a:t>, address, phone number or bank account) 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Quasi Identifier: 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Information </a:t>
            </a:r>
            <a:r>
              <a:rPr lang="en-US" sz="1600" dirty="0">
                <a:solidFill>
                  <a:schemeClr val="bg1"/>
                </a:solidFill>
              </a:rPr>
              <a:t>(such as gender, nationality, or city of residence) that </a:t>
            </a:r>
            <a:r>
              <a:rPr lang="en-US" sz="1600" dirty="0" smtClean="0">
                <a:solidFill>
                  <a:schemeClr val="bg1"/>
                </a:solidFill>
              </a:rPr>
              <a:t>alone does </a:t>
            </a:r>
            <a:r>
              <a:rPr lang="en-US" sz="1600" dirty="0">
                <a:solidFill>
                  <a:schemeClr val="bg1"/>
                </a:solidFill>
              </a:rPr>
              <a:t>not enable re-identification, but may do so when combined with other </a:t>
            </a:r>
            <a:r>
              <a:rPr lang="en-US" sz="1600" dirty="0" smtClean="0">
                <a:solidFill>
                  <a:schemeClr val="bg1"/>
                </a:solidFill>
              </a:rPr>
              <a:t>quasi-identifiers </a:t>
            </a:r>
            <a:r>
              <a:rPr lang="en-US" sz="1600" dirty="0">
                <a:solidFill>
                  <a:schemeClr val="bg1"/>
                </a:solidFill>
              </a:rPr>
              <a:t>and background </a:t>
            </a:r>
            <a:r>
              <a:rPr lang="en-US" sz="1600" dirty="0" smtClean="0">
                <a:solidFill>
                  <a:schemeClr val="bg1"/>
                </a:solidFill>
              </a:rPr>
              <a:t>knowledge</a:t>
            </a:r>
            <a:endParaRPr lang="en-US" sz="1600" dirty="0"/>
          </a:p>
          <a:p>
            <a:r>
              <a:rPr lang="en-US" sz="1600" dirty="0" smtClean="0">
                <a:solidFill>
                  <a:schemeClr val="accent1"/>
                </a:solidFill>
              </a:rPr>
              <a:t>Author style: 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prstClr val="white"/>
                </a:solidFill>
              </a:rPr>
              <a:t>Individual choice of linguistic units and constructions</a:t>
            </a:r>
            <a:endParaRPr lang="en-US" sz="1600" dirty="0">
              <a:solidFill>
                <a:schemeClr val="bg1"/>
              </a:solidFill>
            </a:endParaRPr>
          </a:p>
          <a:p>
            <a:endParaRPr lang="en-U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431800" y="326941"/>
            <a:ext cx="8280400" cy="7013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3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/>
              <a:t>Privacy Preservation for Text</a:t>
            </a:r>
            <a:endParaRPr lang="en-US" sz="2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" t="4125" r="805" b="58958"/>
          <a:stretch/>
        </p:blipFill>
        <p:spPr>
          <a:xfrm>
            <a:off x="949826" y="3925765"/>
            <a:ext cx="7351295" cy="46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531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801" y="1028241"/>
            <a:ext cx="8110620" cy="2725611"/>
          </a:xfrm>
        </p:spPr>
        <p:txBody>
          <a:bodyPr>
            <a:no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Pre-processing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err="1">
                <a:solidFill>
                  <a:schemeClr val="accent1"/>
                </a:solidFill>
              </a:rPr>
              <a:t>Anonymisation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 smtClean="0">
                <a:solidFill>
                  <a:schemeClr val="bg1"/>
                </a:solidFill>
              </a:rPr>
              <a:t>is irreversible </a:t>
            </a:r>
            <a:r>
              <a:rPr lang="en-US" sz="1600" dirty="0">
                <a:solidFill>
                  <a:schemeClr val="bg1"/>
                </a:solidFill>
              </a:rPr>
              <a:t>removal of any information </a:t>
            </a:r>
            <a:r>
              <a:rPr lang="en-US" sz="1600" dirty="0" smtClean="0">
                <a:solidFill>
                  <a:schemeClr val="bg1"/>
                </a:solidFill>
              </a:rPr>
              <a:t>that </a:t>
            </a:r>
            <a:r>
              <a:rPr lang="en-US" sz="1600" dirty="0">
                <a:solidFill>
                  <a:schemeClr val="bg1"/>
                </a:solidFill>
              </a:rPr>
              <a:t>could lead to an individual being identified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err="1" smtClean="0">
                <a:solidFill>
                  <a:schemeClr val="accent1"/>
                </a:solidFill>
              </a:rPr>
              <a:t>Pseudonymisation</a:t>
            </a:r>
            <a:r>
              <a:rPr lang="en-US" sz="1600" dirty="0" smtClean="0">
                <a:solidFill>
                  <a:schemeClr val="accent1"/>
                </a:solidFill>
              </a:rPr>
              <a:t> </a:t>
            </a:r>
            <a:r>
              <a:rPr lang="en-US" sz="1600" dirty="0">
                <a:solidFill>
                  <a:schemeClr val="bg1"/>
                </a:solidFill>
              </a:rPr>
              <a:t>is the process of replacing direct identifiers with pseudonyms or coded values (such ”John Doe” → ”Patient 3</a:t>
            </a:r>
            <a:r>
              <a:rPr lang="en-US" sz="1600" dirty="0" smtClean="0">
                <a:solidFill>
                  <a:schemeClr val="bg1"/>
                </a:solidFill>
              </a:rPr>
              <a:t>”)</a:t>
            </a:r>
          </a:p>
          <a:p>
            <a:pPr marL="1149350" lvl="3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Mapping </a:t>
            </a:r>
            <a:r>
              <a:rPr lang="en-US" sz="1600" dirty="0">
                <a:solidFill>
                  <a:schemeClr val="bg1"/>
                </a:solidFill>
              </a:rPr>
              <a:t>between </a:t>
            </a:r>
            <a:r>
              <a:rPr lang="en-US" sz="1600" dirty="0" smtClean="0">
                <a:solidFill>
                  <a:schemeClr val="bg1"/>
                </a:solidFill>
              </a:rPr>
              <a:t>to the original </a:t>
            </a:r>
            <a:r>
              <a:rPr lang="en-US" sz="1600" dirty="0">
                <a:solidFill>
                  <a:schemeClr val="bg1"/>
                </a:solidFill>
              </a:rPr>
              <a:t>identifiers is then stored </a:t>
            </a:r>
            <a:r>
              <a:rPr lang="en-US" sz="1600" dirty="0" smtClean="0">
                <a:solidFill>
                  <a:schemeClr val="bg1"/>
                </a:solidFill>
              </a:rPr>
              <a:t>separately and can be used for re-identification</a:t>
            </a:r>
          </a:p>
          <a:p>
            <a:pPr marL="1149350" lvl="3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Renders </a:t>
            </a:r>
            <a:r>
              <a:rPr lang="en-US" sz="1600" dirty="0">
                <a:solidFill>
                  <a:schemeClr val="bg1"/>
                </a:solidFill>
              </a:rPr>
              <a:t>data neither </a:t>
            </a:r>
            <a:r>
              <a:rPr lang="en-US" sz="1600" dirty="0" smtClean="0">
                <a:solidFill>
                  <a:schemeClr val="bg1"/>
                </a:solidFill>
              </a:rPr>
              <a:t>anonymous </a:t>
            </a:r>
            <a:r>
              <a:rPr lang="en-US" sz="1600" dirty="0">
                <a:solidFill>
                  <a:schemeClr val="bg1"/>
                </a:solidFill>
              </a:rPr>
              <a:t>nor directly identifying</a:t>
            </a:r>
          </a:p>
          <a:p>
            <a:endParaRPr lang="en-US" sz="1600" dirty="0" smtClean="0">
              <a:solidFill>
                <a:schemeClr val="accent1"/>
              </a:solidFill>
            </a:endParaRPr>
          </a:p>
          <a:p>
            <a:r>
              <a:rPr lang="en-US" sz="1600" dirty="0" smtClean="0">
                <a:solidFill>
                  <a:schemeClr val="accent1"/>
                </a:solidFill>
              </a:rPr>
              <a:t>Machine Learning Techniques to prevent </a:t>
            </a:r>
            <a:r>
              <a:rPr lang="en-US" sz="1600" dirty="0" err="1" smtClean="0">
                <a:solidFill>
                  <a:schemeClr val="accent1"/>
                </a:solidFill>
              </a:rPr>
              <a:t>memorisation</a:t>
            </a:r>
            <a:endParaRPr lang="en-US" sz="1600" dirty="0" smtClean="0">
              <a:solidFill>
                <a:schemeClr val="accent1"/>
              </a:solidFill>
            </a:endParaRP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prstClr val="white"/>
                </a:solidFill>
              </a:rPr>
              <a:t>Federated Learning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prstClr val="white"/>
                </a:solidFill>
              </a:rPr>
              <a:t>Differential Privacy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prstClr val="white"/>
                </a:solidFill>
              </a:rPr>
              <a:t>Adversarial </a:t>
            </a:r>
            <a:r>
              <a:rPr lang="en-US" sz="1600" dirty="0" smtClean="0">
                <a:solidFill>
                  <a:prstClr val="white"/>
                </a:solidFill>
              </a:rPr>
              <a:t>Training</a:t>
            </a:r>
            <a:endParaRPr lang="en-U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431800" y="326941"/>
            <a:ext cx="8280400" cy="7013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3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/>
              <a:t>Privacy Preservation for Text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5129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800" y="934078"/>
            <a:ext cx="8280400" cy="2506954"/>
          </a:xfrm>
        </p:spPr>
        <p:txBody>
          <a:bodyPr>
            <a:no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De-identification</a:t>
            </a:r>
            <a:r>
              <a:rPr lang="en-US" sz="1600" dirty="0"/>
              <a:t> - </a:t>
            </a:r>
            <a:r>
              <a:rPr lang="en-US" sz="1600" dirty="0" smtClean="0"/>
              <a:t>removing </a:t>
            </a:r>
            <a:r>
              <a:rPr lang="en-US" sz="1600" dirty="0"/>
              <a:t>specific, predefined direct identifiers </a:t>
            </a:r>
            <a:r>
              <a:rPr lang="en-US" sz="1600" dirty="0" smtClean="0"/>
              <a:t>– </a:t>
            </a:r>
            <a:r>
              <a:rPr lang="en-US" sz="1600" dirty="0" smtClean="0">
                <a:solidFill>
                  <a:schemeClr val="accent6"/>
                </a:solidFill>
              </a:rPr>
              <a:t>may disrupt information quality</a:t>
            </a:r>
            <a:endParaRPr lang="en-US" sz="1600" dirty="0" smtClean="0"/>
          </a:p>
          <a:p>
            <a:r>
              <a:rPr lang="en-US" sz="1600" dirty="0" smtClean="0">
                <a:solidFill>
                  <a:schemeClr val="accent1"/>
                </a:solidFill>
              </a:rPr>
              <a:t>Randomization techniques</a:t>
            </a:r>
            <a:r>
              <a:rPr lang="en-US" sz="1600" dirty="0" smtClean="0"/>
              <a:t> </a:t>
            </a:r>
            <a:r>
              <a:rPr lang="en-US" sz="1600" dirty="0" smtClean="0"/>
              <a:t>alter </a:t>
            </a:r>
            <a:r>
              <a:rPr lang="en-US" sz="1600" dirty="0" smtClean="0"/>
              <a:t>the veracity of the </a:t>
            </a:r>
            <a:r>
              <a:rPr lang="en-US" sz="1600" dirty="0" smtClean="0"/>
              <a:t>data</a:t>
            </a:r>
            <a:endParaRPr lang="en-US" sz="1600" dirty="0" smtClean="0"/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By itself does not protect from singling out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bg1"/>
                </a:solidFill>
              </a:rPr>
              <a:t>Text re-writing / paraphrasing to obfuscate attributes or author style</a:t>
            </a:r>
          </a:p>
          <a:p>
            <a:pPr marL="7175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accent6"/>
                </a:solidFill>
              </a:rPr>
              <a:t>No mathematical guarantee of privacy protection</a:t>
            </a:r>
            <a:endParaRPr lang="en-US" sz="1600" dirty="0">
              <a:solidFill>
                <a:schemeClr val="accent6"/>
              </a:solidFill>
            </a:endParaRPr>
          </a:p>
          <a:p>
            <a:pPr marL="717550" lvl="2" indent="-285750">
              <a:buFont typeface="Arial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717550" lvl="2" indent="-285750">
              <a:buFont typeface="Arial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endParaRPr lang="en-U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431800" y="326941"/>
            <a:ext cx="8280400" cy="7013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3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err="1" smtClean="0"/>
              <a:t>Anonymisation</a:t>
            </a:r>
            <a:r>
              <a:rPr lang="en-US" sz="2000" b="1" dirty="0" smtClean="0"/>
              <a:t> Techniques</a:t>
            </a:r>
            <a:endParaRPr lang="en-US" sz="2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200" y="2783845"/>
            <a:ext cx="4270965" cy="18263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760534" y="4708522"/>
            <a:ext cx="338346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solidFill>
                  <a:schemeClr val="bg1"/>
                </a:solidFill>
                <a:latin typeface="Arial" charset="0"/>
              </a:rPr>
              <a:t>Xu et al. 2018. Privacy-Aware </a:t>
            </a:r>
            <a:r>
              <a:rPr lang="en-US" sz="1200" dirty="0">
                <a:solidFill>
                  <a:schemeClr val="bg1"/>
                </a:solidFill>
                <a:latin typeface="Arial" charset="0"/>
              </a:rPr>
              <a:t>Text Rewriting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246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31800" y="1418812"/>
            <a:ext cx="8038432" cy="1336420"/>
          </a:xfrm>
        </p:spPr>
        <p:txBody>
          <a:bodyPr>
            <a:noAutofit/>
          </a:bodyPr>
          <a:lstStyle/>
          <a:p>
            <a:r>
              <a:rPr lang="en-US" sz="1600" dirty="0" smtClean="0">
                <a:solidFill>
                  <a:schemeClr val="accent1"/>
                </a:solidFill>
              </a:rPr>
              <a:t>Generalization techniques </a:t>
            </a:r>
            <a:r>
              <a:rPr lang="en-US" sz="1600" dirty="0" smtClean="0"/>
              <a:t> </a:t>
            </a:r>
            <a:r>
              <a:rPr lang="en-US" sz="1600" dirty="0" err="1" smtClean="0"/>
              <a:t>generalise</a:t>
            </a:r>
            <a:r>
              <a:rPr lang="en-US" sz="1600" dirty="0" smtClean="0"/>
              <a:t> </a:t>
            </a:r>
            <a:r>
              <a:rPr lang="en-US" sz="1600" dirty="0" smtClean="0"/>
              <a:t>the </a:t>
            </a:r>
            <a:r>
              <a:rPr lang="en-US" sz="1600" dirty="0"/>
              <a:t>attributes </a:t>
            </a:r>
            <a:r>
              <a:rPr lang="en-US" sz="1600" dirty="0" smtClean="0"/>
              <a:t>by </a:t>
            </a:r>
            <a:r>
              <a:rPr lang="en-US" sz="1600" dirty="0"/>
              <a:t>modifying </a:t>
            </a:r>
            <a:r>
              <a:rPr lang="en-US" sz="1600" dirty="0" smtClean="0"/>
              <a:t>their </a:t>
            </a:r>
            <a:r>
              <a:rPr lang="en-US" sz="1600" dirty="0"/>
              <a:t>respective </a:t>
            </a:r>
            <a:r>
              <a:rPr lang="en-US" sz="1600" dirty="0" smtClean="0"/>
              <a:t>scale: e.g</a:t>
            </a:r>
            <a:r>
              <a:rPr lang="en-US" sz="1600" dirty="0"/>
              <a:t>., </a:t>
            </a:r>
            <a:r>
              <a:rPr lang="en-US" sz="1600" dirty="0" smtClean="0"/>
              <a:t>a </a:t>
            </a:r>
            <a:r>
              <a:rPr lang="en-US" sz="1600" dirty="0"/>
              <a:t>month rather than a </a:t>
            </a:r>
            <a:r>
              <a:rPr lang="en-US" sz="1600" dirty="0" smtClean="0"/>
              <a:t>week</a:t>
            </a:r>
          </a:p>
          <a:p>
            <a:r>
              <a:rPr lang="en-US" sz="1600" dirty="0"/>
              <a:t>E</a:t>
            </a:r>
            <a:r>
              <a:rPr lang="en-US" sz="1600" dirty="0" smtClean="0"/>
              <a:t>ffective </a:t>
            </a:r>
            <a:r>
              <a:rPr lang="en-US" sz="1600" dirty="0"/>
              <a:t>to prevent singling out, </a:t>
            </a:r>
            <a:r>
              <a:rPr lang="en-US" sz="1600" dirty="0" smtClean="0"/>
              <a:t>need </a:t>
            </a:r>
            <a:r>
              <a:rPr lang="en-US" sz="1600" dirty="0" smtClean="0"/>
              <a:t>to be combined with </a:t>
            </a:r>
            <a:r>
              <a:rPr lang="en-US" sz="1600" dirty="0" err="1" smtClean="0"/>
              <a:t>randomisation</a:t>
            </a:r>
            <a:r>
              <a:rPr lang="en-US" sz="1600" dirty="0" smtClean="0"/>
              <a:t> to protect </a:t>
            </a:r>
            <a:r>
              <a:rPr lang="en-US" sz="1600" dirty="0"/>
              <a:t>against inference </a:t>
            </a:r>
            <a:r>
              <a:rPr lang="en-US" sz="1600" dirty="0" smtClean="0"/>
              <a:t>attacks/risks </a:t>
            </a:r>
            <a:endParaRPr lang="en-US" sz="1600" dirty="0"/>
          </a:p>
        </p:txBody>
      </p:sp>
      <p:sp>
        <p:nvSpPr>
          <p:cNvPr id="5" name="Text Placeholder 1"/>
          <p:cNvSpPr txBox="1">
            <a:spLocks/>
          </p:cNvSpPr>
          <p:nvPr/>
        </p:nvSpPr>
        <p:spPr>
          <a:xfrm>
            <a:off x="431800" y="326941"/>
            <a:ext cx="8280400" cy="7013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3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8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36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5400" indent="-250825" algn="l" rtl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28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0" indent="-252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Approaches to </a:t>
            </a:r>
            <a:r>
              <a:rPr lang="en-US" sz="2000" b="1" dirty="0" err="1"/>
              <a:t>A</a:t>
            </a:r>
            <a:r>
              <a:rPr lang="en-US" sz="2000" b="1" dirty="0" err="1" smtClean="0"/>
              <a:t>nonymisation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50744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A62DCEA4FAE4394823B509BA2709F" ma:contentTypeVersion="" ma:contentTypeDescription="Create a new document." ma:contentTypeScope="" ma:versionID="f5bdc85b8c2b59763cc3d43b64e49cc8">
  <xsd:schema xmlns:xsd="http://www.w3.org/2001/XMLSchema" xmlns:xs="http://www.w3.org/2001/XMLSchema" xmlns:p="http://schemas.microsoft.com/office/2006/metadata/properties" xmlns:ns2="ddc16f2e-ac79-420b-bf02-152a3fab2b22" xmlns:ns3="e5618448-e42b-40ea-80d2-fe7c2030a18b" targetNamespace="http://schemas.microsoft.com/office/2006/metadata/properties" ma:root="true" ma:fieldsID="fbecd554eafde8c36c37c40c8fe240c8" ns2:_="" ns3:_="">
    <xsd:import namespace="ddc16f2e-ac79-420b-bf02-152a3fab2b22"/>
    <xsd:import namespace="e5618448-e42b-40ea-80d2-fe7c2030a18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c16f2e-ac79-420b-bf02-152a3fab2b2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CF309E38-7117-474E-A583-87FAE7C2EDA1}" ma:internalName="TaxCatchAll" ma:showField="CatchAllData" ma:web="{08a1f6fd-e710-4379-a5a2-b3883be714e7}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18448-e42b-40ea-80d2-fe7c2030a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db5eb1a5-37e6-488e-b8f0-ddc5ba4663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dc16f2e-ac79-420b-bf02-152a3fab2b22" xsi:nil="true"/>
    <lcf76f155ced4ddcb4097134ff3c332f xmlns="e5618448-e42b-40ea-80d2-fe7c2030a18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13A9A8B-8FD3-436A-9B3D-7176B95C81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c16f2e-ac79-420b-bf02-152a3fab2b22"/>
    <ds:schemaRef ds:uri="e5618448-e42b-40ea-80d2-fe7c2030a1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2D3EDB7-0ABD-4BC6-9C2A-32E4FC10473A}">
  <ds:schemaRefs>
    <ds:schemaRef ds:uri="http://schemas.microsoft.com/office/2006/metadata/properties"/>
    <ds:schemaRef ds:uri="http://schemas.microsoft.com/office/infopath/2007/PartnerControls"/>
    <ds:schemaRef ds:uri="ddc16f2e-ac79-420b-bf02-152a3fab2b22"/>
    <ds:schemaRef ds:uri="e5618448-e42b-40ea-80d2-fe7c2030a18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2403</TotalTime>
  <Words>803</Words>
  <Application>Microsoft Macintosh PowerPoint</Application>
  <PresentationFormat>On-screen Show (16:9)</PresentationFormat>
  <Paragraphs>93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Calibri</vt:lpstr>
      <vt:lpstr>Arial</vt:lpstr>
      <vt:lpstr>Office Theme</vt:lpstr>
      <vt:lpstr>Algorithms and tools for preserving privacy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Yellow Balloon Ltd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Julia Ive</cp:lastModifiedBy>
  <cp:revision>149</cp:revision>
  <cp:lastPrinted>2017-11-14T13:34:51Z</cp:lastPrinted>
  <dcterms:created xsi:type="dcterms:W3CDTF">2017-03-06T16:45:41Z</dcterms:created>
  <dcterms:modified xsi:type="dcterms:W3CDTF">2022-12-29T13:04:32Z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0x01010059AA62DCEA4FAE4394823B509BA2709F</vt:lpwstr>
  </property>
</Properties>
</file>

<file path=docProps/thumbnail.jpeg>
</file>